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80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76" r:id="rId14"/>
    <p:sldId id="269" r:id="rId15"/>
    <p:sldId id="277" r:id="rId16"/>
    <p:sldId id="281" r:id="rId17"/>
    <p:sldId id="282" r:id="rId18"/>
    <p:sldId id="283" r:id="rId19"/>
    <p:sldId id="272" r:id="rId20"/>
    <p:sldId id="273" r:id="rId21"/>
    <p:sldId id="271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AstroSage_analysis%20-%20Copy%20-%20Cop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Copy.xlsx]Sheet1!PivotTable18</c:name>
    <c:fmtId val="3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CHAT</a:t>
            </a:r>
            <a:r>
              <a:rPr lang="en-US" baseline="0">
                <a:solidFill>
                  <a:schemeClr val="accent1">
                    <a:lumMod val="50000"/>
                  </a:schemeClr>
                </a:solidFill>
              </a:rPr>
              <a:t> STATUS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89368802102873E-3"/>
              <c:y val="-3.9125958175914931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074501617321955E-2"/>
              <c:y val="-3.200965356648653E-2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8231118734207122E-2"/>
              <c:y val="0.15241611427322038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2065563420811548E-3"/>
              <c:y val="-1.2478473386392961E-3"/>
            </c:manualLayout>
          </c:layout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359505154780659E-2"/>
          <c:y val="0.30220408604209786"/>
          <c:w val="0.53599254455618361"/>
          <c:h val="0.61370869333569034"/>
        </c:manualLayout>
      </c:layout>
      <c:pieChart>
        <c:varyColors val="1"/>
        <c:ser>
          <c:idx val="0"/>
          <c:order val="0"/>
          <c:tx>
            <c:strRef>
              <c:f>Sheet1!$R$97</c:f>
              <c:strCache>
                <c:ptCount val="1"/>
                <c:pt idx="0">
                  <c:v>Total</c:v>
                </c:pt>
              </c:strCache>
            </c:strRef>
          </c:tx>
          <c:explosion val="4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28-4EC1-9529-34E3ACDA3C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28-4EC1-9529-34E3ACDA3C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28-4EC1-9529-34E3ACDA3C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28-4EC1-9529-34E3ACDA3C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28-4EC1-9529-34E3ACDA3CA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28-4EC1-9529-34E3ACDA3CA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28-4EC1-9529-34E3ACDA3CA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28-4EC1-9529-34E3ACDA3CA2}"/>
              </c:ext>
            </c:extLst>
          </c:dPt>
          <c:dLbls>
            <c:dLbl>
              <c:idx val="0"/>
              <c:layout>
                <c:manualLayout>
                  <c:x val="8.989368802102873E-3"/>
                  <c:y val="-3.912595817591493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28-4EC1-9529-34E3ACDA3CA2}"/>
                </c:ext>
              </c:extLst>
            </c:dLbl>
            <c:dLbl>
              <c:idx val="1"/>
              <c:layout>
                <c:manualLayout>
                  <c:x val="-4.7074501617321955E-2"/>
                  <c:y val="-3.20096535664865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28-4EC1-9529-34E3ACDA3CA2}"/>
                </c:ext>
              </c:extLst>
            </c:dLbl>
            <c:dLbl>
              <c:idx val="2"/>
              <c:layout>
                <c:manualLayout>
                  <c:x val="-4.8231118734207122E-2"/>
                  <c:y val="0.152416114273220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128-4EC1-9529-34E3ACDA3CA2}"/>
                </c:ext>
              </c:extLst>
            </c:dLbl>
            <c:dLbl>
              <c:idx val="4"/>
              <c:layout>
                <c:manualLayout>
                  <c:x val="1.2065563420811548E-3"/>
                  <c:y val="-1.2478473386392961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128-4EC1-9529-34E3ACDA3CA2}"/>
                </c:ext>
              </c:extLst>
            </c:dLbl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Sheet1!$Q$98:$Q$103</c:f>
              <c:strCache>
                <c:ptCount val="5"/>
                <c:pt idx="0">
                  <c:v>completed</c:v>
                </c:pt>
                <c:pt idx="1">
                  <c:v>failed</c:v>
                </c:pt>
                <c:pt idx="2">
                  <c:v>incomplete</c:v>
                </c:pt>
                <c:pt idx="3">
                  <c:v>pending</c:v>
                </c:pt>
                <c:pt idx="4">
                  <c:v>started</c:v>
                </c:pt>
              </c:strCache>
            </c:strRef>
          </c:cat>
          <c:val>
            <c:numRef>
              <c:f>Sheet1!$R$98:$R$103</c:f>
              <c:numCache>
                <c:formatCode>General</c:formatCode>
                <c:ptCount val="5"/>
                <c:pt idx="0">
                  <c:v>5535</c:v>
                </c:pt>
                <c:pt idx="1">
                  <c:v>7255</c:v>
                </c:pt>
                <c:pt idx="2">
                  <c:v>6641</c:v>
                </c:pt>
                <c:pt idx="3">
                  <c:v>48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128-4EC1-9529-34E3ACDA3CA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GENERATE</a:t>
            </a:r>
          </a:p>
          <a:p>
            <a:pPr>
              <a:defRPr/>
            </a:pPr>
            <a:r>
              <a:rPr lang="en-US"/>
              <a:t>   BY  CATEGORY</a:t>
            </a:r>
          </a:p>
        </c:rich>
      </c:tx>
      <c:layout>
        <c:manualLayout>
          <c:xMode val="edge"/>
          <c:yMode val="edge"/>
          <c:x val="0.26523915461624026"/>
          <c:y val="1.47081646185753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1.5793103448275857E-2"/>
          <c:y val="0.26183531088192552"/>
          <c:w val="0.59269966629588433"/>
          <c:h val="0.62646317432996135"/>
        </c:manualLayout>
      </c:layout>
      <c:pieChart>
        <c:varyColors val="1"/>
        <c:ser>
          <c:idx val="0"/>
          <c:order val="0"/>
          <c:tx>
            <c:strRef>
              <c:f>Sheet1!$B$43</c:f>
              <c:strCache>
                <c:ptCount val="1"/>
                <c:pt idx="0">
                  <c:v>Total</c:v>
                </c:pt>
              </c:strCache>
            </c:strRef>
          </c:tx>
          <c:explosion val="3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A4-4213-9298-55D0E6469C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DA4-4213-9298-55D0E6469C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DA4-4213-9298-55D0E6469C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DA4-4213-9298-55D0E6469CA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Sheet1!$A$44:$A$48</c:f>
              <c:strCache>
                <c:ptCount val="4"/>
                <c:pt idx="0">
                  <c:v>Call</c:v>
                </c:pt>
                <c:pt idx="1">
                  <c:v>Chat</c:v>
                </c:pt>
                <c:pt idx="2">
                  <c:v>Complementary</c:v>
                </c:pt>
                <c:pt idx="3">
                  <c:v>public_live_Call</c:v>
                </c:pt>
              </c:strCache>
            </c:strRef>
          </c:cat>
          <c:val>
            <c:numRef>
              <c:f>Sheet1!$B$44:$B$48</c:f>
              <c:numCache>
                <c:formatCode>General</c:formatCode>
                <c:ptCount val="4"/>
                <c:pt idx="0">
                  <c:v>168442.03500000015</c:v>
                </c:pt>
                <c:pt idx="1">
                  <c:v>45494.683333333342</c:v>
                </c:pt>
                <c:pt idx="2">
                  <c:v>0</c:v>
                </c:pt>
                <c:pt idx="3">
                  <c:v>50.596999999999902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4-4213-9298-55D0E6469CA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722302558398223"/>
          <c:y val="0.48953535029809925"/>
          <c:w val="0.34039655172413791"/>
          <c:h val="0.381585111256565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Copy.xlsx]Sheet1!PivotTable10</c:name>
    <c:fmtId val="4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TYPE</a:t>
            </a:r>
            <a:r>
              <a:rPr lang="en-US" baseline="0">
                <a:solidFill>
                  <a:schemeClr val="tx2">
                    <a:lumMod val="90000"/>
                    <a:lumOff val="10000"/>
                  </a:schemeClr>
                </a:solidFill>
              </a:rPr>
              <a:t> OF</a:t>
            </a:r>
          </a:p>
          <a:p>
            <a: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pPr>
            <a:r>
              <a:rPr lang="en-US" baseline="0">
                <a:solidFill>
                  <a:schemeClr val="tx2">
                    <a:lumMod val="90000"/>
                    <a:lumOff val="10000"/>
                  </a:schemeClr>
                </a:solidFill>
              </a:rPr>
              <a:t>USER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58649139198312"/>
          <c:y val="0.17765542979002624"/>
          <c:w val="0.52296432749261001"/>
          <c:h val="0.72859457020997376"/>
        </c:manualLayout>
      </c:layout>
      <c:pieChart>
        <c:varyColors val="1"/>
        <c:ser>
          <c:idx val="0"/>
          <c:order val="0"/>
          <c:tx>
            <c:strRef>
              <c:f>Sheet1!$J$60</c:f>
              <c:strCache>
                <c:ptCount val="1"/>
                <c:pt idx="0">
                  <c:v>Total</c:v>
                </c:pt>
              </c:strCache>
            </c:strRef>
          </c:tx>
          <c:explosion val="45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57B-4211-BCA9-F27C6D786E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57B-4211-BCA9-F27C6D786E93}"/>
              </c:ext>
            </c:extLst>
          </c:dPt>
          <c:dLbls>
            <c:dLbl>
              <c:idx val="0"/>
              <c:layout>
                <c:manualLayout>
                  <c:x val="0.17261806991794965"/>
                  <c:y val="-1.59822014435696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7B-4211-BCA9-F27C6D786E93}"/>
                </c:ext>
              </c:extLst>
            </c:dLbl>
            <c:dLbl>
              <c:idx val="1"/>
              <c:layout>
                <c:manualLayout>
                  <c:x val="-7.1681764474202436E-2"/>
                  <c:y val="-1.00594652230971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B-4211-BCA9-F27C6D786E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Sheet1!$I$61:$I$63</c:f>
              <c:strCache>
                <c:ptCount val="2"/>
                <c:pt idx="0">
                  <c:v>Repeaters</c:v>
                </c:pt>
                <c:pt idx="1">
                  <c:v>Unique</c:v>
                </c:pt>
              </c:strCache>
            </c:strRef>
          </c:cat>
          <c:val>
            <c:numRef>
              <c:f>Sheet1!$J$61:$J$63</c:f>
              <c:numCache>
                <c:formatCode>0.00%</c:formatCode>
                <c:ptCount val="2"/>
                <c:pt idx="0">
                  <c:v>0.811538873229386</c:v>
                </c:pt>
                <c:pt idx="1">
                  <c:v>0.18846112677061405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7B-4211-BCA9-F27C6D786E9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Copy.xlsx]Sheet1!PivotTable9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 marL="0" indent="0" algn="ctr" rtl="0">
              <a:defRPr sz="1400" b="1" i="0" u="none" strike="noStrike" kern="1200" cap="all" spc="50" baseline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AVERAGE RATING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indent="0" algn="ctr" rtl="0">
            <a:defRPr sz="1400" b="1" i="0" u="none" strike="noStrike" kern="1200" cap="all" spc="50" baseline="0">
              <a:solidFill>
                <a:schemeClr val="accent1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20"/>
      <c:rotY val="320"/>
      <c:rAngAx val="0"/>
      <c:perspective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208380202474691"/>
          <c:y val="0.15289059988771855"/>
          <c:w val="0.80410675301101386"/>
          <c:h val="0.6774795232912443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Sheet1!$R$43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Sheet1!$Q$44:$Q$46</c:f>
              <c:strCache>
                <c:ptCount val="2"/>
                <c:pt idx="0">
                  <c:v>January</c:v>
                </c:pt>
                <c:pt idx="1">
                  <c:v>December</c:v>
                </c:pt>
              </c:strCache>
            </c:strRef>
          </c:cat>
          <c:val>
            <c:numRef>
              <c:f>Sheet1!$R$44:$R$46</c:f>
              <c:numCache>
                <c:formatCode>General</c:formatCode>
                <c:ptCount val="2"/>
                <c:pt idx="0">
                  <c:v>2.6764132553606239</c:v>
                </c:pt>
                <c:pt idx="1">
                  <c:v>2.9496375717305949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E-4BEC-A276-82FDA7F70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858180000"/>
        <c:axId val="858195840"/>
        <c:axId val="1242940208"/>
      </c:bar3DChart>
      <c:catAx>
        <c:axId val="85818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600" b="0" i="0" u="none" strike="noStrike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95840"/>
        <c:crosses val="autoZero"/>
        <c:auto val="1"/>
        <c:lblAlgn val="ctr"/>
        <c:lblOffset val="100"/>
        <c:noMultiLvlLbl val="0"/>
      </c:catAx>
      <c:valAx>
        <c:axId val="85819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6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80000"/>
        <c:crosses val="autoZero"/>
        <c:crossBetween val="between"/>
      </c:valAx>
      <c:serAx>
        <c:axId val="12429402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95840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call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24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9256926871498919E-2"/>
          <c:y val="0.12167424785190428"/>
          <c:w val="0.57974068790588584"/>
          <c:h val="0.83875194123804431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825-4D7E-B91A-A5494007FC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825-4D7E-B91A-A5494007FC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825-4D7E-B91A-A5494007FCF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825-4D7E-B91A-A5494007FCF8}"/>
              </c:ext>
            </c:extLst>
          </c:dPt>
          <c:dLbls>
            <c:dLbl>
              <c:idx val="0"/>
              <c:layout>
                <c:manualLayout>
                  <c:x val="8.2237741980425841E-2"/>
                  <c:y val="0.2742134315575613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25-4D7E-B91A-A5494007FCF8}"/>
                </c:ext>
              </c:extLst>
            </c:dLbl>
            <c:dLbl>
              <c:idx val="1"/>
              <c:layout>
                <c:manualLayout>
                  <c:x val="6.8634929789052515E-2"/>
                  <c:y val="-0.2762707423936666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25-4D7E-B91A-A5494007FCF8}"/>
                </c:ext>
              </c:extLst>
            </c:dLbl>
            <c:dLbl>
              <c:idx val="2"/>
              <c:layout>
                <c:manualLayout>
                  <c:x val="-2.2265168839008403E-2"/>
                  <c:y val="-0.1350049413332036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25-4D7E-B91A-A5494007FCF8}"/>
                </c:ext>
              </c:extLst>
            </c:dLbl>
            <c:dLbl>
              <c:idx val="3"/>
              <c:layout>
                <c:manualLayout>
                  <c:x val="0.29592502942613574"/>
                  <c:y val="0.1137242503567274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25-4D7E-B91A-A5494007FCF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(Sheet1!$E$60:$E$62,Sheet1!$E$64)</c:f>
              <c:strCache>
                <c:ptCount val="4"/>
                <c:pt idx="0">
                  <c:v>count of day </c:v>
                </c:pt>
                <c:pt idx="1">
                  <c:v>average  agent working per day</c:v>
                </c:pt>
                <c:pt idx="2">
                  <c:v>average call volume per day</c:v>
                </c:pt>
                <c:pt idx="3">
                  <c:v>average call per agent per day</c:v>
                </c:pt>
              </c:strCache>
              <c:extLst/>
            </c:strRef>
          </c:cat>
          <c:val>
            <c:numRef>
              <c:f>(Sheet1!$H$60:$H$62,Sheet1!$H$64)</c:f>
              <c:numCache>
                <c:formatCode>General</c:formatCode>
                <c:ptCount val="4"/>
                <c:pt idx="0">
                  <c:v>34</c:v>
                </c:pt>
                <c:pt idx="1">
                  <c:v>4.382352941176471</c:v>
                </c:pt>
                <c:pt idx="2">
                  <c:v>250.23529411764707</c:v>
                </c:pt>
                <c:pt idx="3">
                  <c:v>57.100671140939596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8825-4D7E-B91A-A5494007FCF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Copy.xlsx]Sheet1!PivotTable11</c:name>
    <c:fmtId val="4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CALL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marker>
          <c:symbol val="none"/>
        </c:marker>
        <c:dLbl>
          <c:idx val="0"/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751479289940827"/>
              <c:y val="-0.10236226818914269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875739644970404E-2"/>
              <c:y val="0.18110247448848316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7620828091754801"/>
                  <c:h val="9.2165411473378062E-2"/>
                </c:manualLayout>
              </c15:layout>
            </c:ext>
          </c:extLst>
        </c:dLbl>
      </c:pivotFmt>
      <c:pivotFmt>
        <c:idx val="15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792899408284024"/>
              <c:y val="0.20866154669325218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1637080867850101E-2"/>
              <c:y val="0.29724427878001025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751005606547704"/>
                  <c:h val="5.6732318638674832E-2"/>
                </c:manualLayout>
              </c15:layout>
            </c:ext>
          </c:extLst>
        </c:dLbl>
      </c:pivotFmt>
      <c:pivotFmt>
        <c:idx val="17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779092702169625"/>
              <c:y val="-0.15354340228371399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marker>
          <c:symbol val="none"/>
        </c:marker>
        <c:dLbl>
          <c:idx val="0"/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751479289940827"/>
              <c:y val="-0.10236226818914269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875739644970404E-2"/>
              <c:y val="0.18110247448848316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7620828091754801"/>
                  <c:h val="9.2165411473378062E-2"/>
                </c:manualLayout>
              </c15:layout>
            </c:ext>
          </c:extLst>
        </c:dLbl>
      </c:pivotFmt>
      <c:pivotFmt>
        <c:idx val="21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792899408284024"/>
              <c:y val="0.20866154669325218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1637080867850101E-2"/>
              <c:y val="0.29724427878001025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751005606547704"/>
                  <c:h val="5.6732318638674832E-2"/>
                </c:manualLayout>
              </c15:layout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5779092702169625"/>
              <c:y val="-0.15354340228371399"/>
            </c:manualLayout>
          </c:layout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751479289940827"/>
              <c:y val="-0.102362268189142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1331273759819169"/>
              <c:y val="-4.26903350862061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7620828091754801"/>
                  <c:h val="9.2165411473378062E-2"/>
                </c:manualLayout>
              </c15:layout>
            </c:ext>
          </c:extLst>
        </c:dLbl>
      </c:pivotFmt>
      <c:pivotFmt>
        <c:idx val="27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792921792249267"/>
              <c:y val="0.3146684844606438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1893407690235903E-2"/>
              <c:y val="0.310029878340679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5682181186426432"/>
                  <c:h val="5.6732375236312242E-2"/>
                </c:manualLayout>
              </c15:layout>
            </c:ext>
          </c:extLst>
        </c:dLbl>
      </c:pivotFmt>
      <c:pivotFmt>
        <c:idx val="29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52849076694594677"/>
              <c:y val="-0.362458612726412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2405124181541364"/>
                  <c:h val="0.20171934364847752"/>
                </c:manualLayout>
              </c15:layout>
            </c:ext>
          </c:extLst>
        </c:dLbl>
      </c:pivotFmt>
      <c:pivotFmt>
        <c:idx val="3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751479289940827"/>
              <c:y val="-0.102362268189142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1331273759819169"/>
              <c:y val="-4.26903350862061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7620828091754801"/>
                  <c:h val="9.2165411473378062E-2"/>
                </c:manualLayout>
              </c15:layout>
            </c:ext>
          </c:extLst>
        </c:dLbl>
      </c:pivotFmt>
      <c:pivotFmt>
        <c:idx val="3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792921792249267"/>
              <c:y val="0.3146684844606438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1893407690235903E-2"/>
              <c:y val="0.310029878340679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5682181186426432"/>
                  <c:h val="5.6732375236312242E-2"/>
                </c:manualLayout>
              </c15:layout>
            </c:ext>
          </c:extLst>
        </c:dLbl>
      </c:pivotFmt>
      <c:pivotFmt>
        <c:idx val="3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52849076694594677"/>
              <c:y val="-0.362458612726412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2405124181541364"/>
                  <c:h val="0.20171934364847752"/>
                </c:manualLayout>
              </c15:layout>
            </c:ext>
          </c:extLst>
        </c:dLbl>
      </c:pivotFmt>
      <c:pivotFmt>
        <c:idx val="3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751479289940827"/>
              <c:y val="-0.102362268189142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1331273759819169"/>
              <c:y val="-4.26903350862061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7620828091754801"/>
                  <c:h val="9.2165411473378062E-2"/>
                </c:manualLayout>
              </c15:layout>
            </c:ext>
          </c:extLst>
        </c:dLbl>
      </c:pivotFmt>
      <c:pivotFmt>
        <c:idx val="39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792921792249267"/>
              <c:y val="0.3146684844606438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1893407690235903E-2"/>
              <c:y val="0.310029878340679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5682181186426432"/>
                  <c:h val="5.6732375236312242E-2"/>
                </c:manualLayout>
              </c15:layout>
            </c:ext>
          </c:extLst>
        </c:dLbl>
      </c:pivotFmt>
      <c:pivotFmt>
        <c:idx val="41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52849076694594677"/>
              <c:y val="-0.362458612726412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2405124181541364"/>
                  <c:h val="0.20171934364847752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1562520432276929"/>
          <c:y val="0.2848019439266205"/>
          <c:w val="0.60267651152146906"/>
          <c:h val="0.59841731356018657"/>
        </c:manualLayout>
      </c:layout>
      <c:doughnutChart>
        <c:varyColors val="1"/>
        <c:ser>
          <c:idx val="0"/>
          <c:order val="0"/>
          <c:tx>
            <c:strRef>
              <c:f>Sheet1!$R$19</c:f>
              <c:strCache>
                <c:ptCount val="1"/>
                <c:pt idx="0">
                  <c:v>Total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3C-49C5-AD83-5AE6F82FEB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3C-49C5-AD83-5AE6F82FEB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3C-49C5-AD83-5AE6F82FEB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3C-49C5-AD83-5AE6F82FEB4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A3C-49C5-AD83-5AE6F82FEB45}"/>
              </c:ext>
            </c:extLst>
          </c:dPt>
          <c:dLbls>
            <c:dLbl>
              <c:idx val="0"/>
              <c:layout>
                <c:manualLayout>
                  <c:x val="0.16634050880626233"/>
                  <c:y val="-0.1424418930694682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3C-49C5-AD83-5AE6F82FEB45}"/>
                </c:ext>
              </c:extLst>
            </c:dLbl>
            <c:dLbl>
              <c:idx val="1"/>
              <c:layout>
                <c:manualLayout>
                  <c:x val="0.18835616438356165"/>
                  <c:y val="0.1686046897556970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3C-49C5-AD83-5AE6F82FEB45}"/>
                </c:ext>
              </c:extLst>
            </c:dLbl>
            <c:dLbl>
              <c:idx val="2"/>
              <c:layout>
                <c:manualLayout>
                  <c:x val="-0.13698630136986306"/>
                  <c:y val="0.139534915659887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3C-49C5-AD83-5AE6F82FEB45}"/>
                </c:ext>
              </c:extLst>
            </c:dLbl>
            <c:dLbl>
              <c:idx val="3"/>
              <c:layout>
                <c:manualLayout>
                  <c:x val="-0.13454011741682975"/>
                  <c:y val="6.686048042036266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3C-49C5-AD83-5AE6F82FEB45}"/>
                </c:ext>
              </c:extLst>
            </c:dLbl>
            <c:dLbl>
              <c:idx val="4"/>
              <c:layout>
                <c:manualLayout>
                  <c:x val="-7.0939334637964799E-2"/>
                  <c:y val="-0.235465170176059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3C-49C5-AD83-5AE6F82FEB45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Sheet1!$Q$20:$Q$25</c:f>
              <c:strCache>
                <c:ptCount val="5"/>
                <c:pt idx="0">
                  <c:v>busy</c:v>
                </c:pt>
                <c:pt idx="1">
                  <c:v>completed</c:v>
                </c:pt>
                <c:pt idx="2">
                  <c:v>failed</c:v>
                </c:pt>
                <c:pt idx="3">
                  <c:v>incomplete</c:v>
                </c:pt>
                <c:pt idx="4">
                  <c:v>no-answer</c:v>
                </c:pt>
              </c:strCache>
            </c:strRef>
          </c:cat>
          <c:val>
            <c:numRef>
              <c:f>Sheet1!$R$20:$R$25</c:f>
              <c:numCache>
                <c:formatCode>General</c:formatCode>
                <c:ptCount val="5"/>
                <c:pt idx="0">
                  <c:v>1270</c:v>
                </c:pt>
                <c:pt idx="1">
                  <c:v>3453</c:v>
                </c:pt>
                <c:pt idx="2">
                  <c:v>1186</c:v>
                </c:pt>
                <c:pt idx="3">
                  <c:v>875</c:v>
                </c:pt>
                <c:pt idx="4">
                  <c:v>1729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A3C-49C5-AD83-5AE6F82FEB4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Copy.xlsx]Sheet1!PivotTable19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WEBSITE</a:t>
            </a:r>
            <a:r>
              <a:rPr lang="en-US" baseline="0">
                <a:solidFill>
                  <a:schemeClr val="tx2">
                    <a:lumMod val="90000"/>
                    <a:lumOff val="10000"/>
                  </a:schemeClr>
                </a:solidFill>
              </a:rPr>
              <a:t> DISTRIBUTION 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c:rich>
      </c:tx>
      <c:layout>
        <c:manualLayout>
          <c:xMode val="edge"/>
          <c:yMode val="edge"/>
          <c:x val="0.13972900504580749"/>
          <c:y val="3.6231884057971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2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8.7500086122132004E-2"/>
          <c:y val="0.36491737731230039"/>
          <c:w val="0.482302147935185"/>
          <c:h val="0.49652496311668098"/>
        </c:manualLayout>
      </c:layout>
      <c:doughnutChart>
        <c:varyColors val="1"/>
        <c:ser>
          <c:idx val="0"/>
          <c:order val="0"/>
          <c:tx>
            <c:strRef>
              <c:f>Sheet1!$AH$67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3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18-4209-BAE2-5CC22C4CAF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18-4209-BAE2-5CC22C4CAF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18-4209-BAE2-5CC22C4CAF5D}"/>
              </c:ext>
            </c:extLst>
          </c:dPt>
          <c:dLbls>
            <c:dLbl>
              <c:idx val="0"/>
              <c:layout>
                <c:manualLayout>
                  <c:x val="-1.551150891367245E-2"/>
                  <c:y val="-0.1770781530598148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18-4209-BAE2-5CC22C4CAF5D}"/>
                </c:ext>
              </c:extLst>
            </c:dLbl>
            <c:dLbl>
              <c:idx val="1"/>
              <c:layout>
                <c:manualLayout>
                  <c:x val="3.0690129083373697E-2"/>
                  <c:y val="0.1911995786710872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18-4209-BAE2-5CC22C4CAF5D}"/>
                </c:ext>
              </c:extLst>
            </c:dLbl>
            <c:dLbl>
              <c:idx val="2"/>
              <c:layout>
                <c:manualLayout>
                  <c:x val="-0.11797595528926097"/>
                  <c:y val="2.906802562508623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18-4209-BAE2-5CC22C4CAF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Sheet1!$AG$68:$AG$71</c:f>
              <c:strCache>
                <c:ptCount val="3"/>
                <c:pt idx="0">
                  <c:v>app</c:v>
                </c:pt>
                <c:pt idx="1">
                  <c:v>dashboard</c:v>
                </c:pt>
                <c:pt idx="2">
                  <c:v>gurucool</c:v>
                </c:pt>
              </c:strCache>
            </c:strRef>
          </c:cat>
          <c:val>
            <c:numRef>
              <c:f>Sheet1!$AH$68:$AH$71</c:f>
              <c:numCache>
                <c:formatCode>General</c:formatCode>
                <c:ptCount val="3"/>
                <c:pt idx="0">
                  <c:v>7800</c:v>
                </c:pt>
                <c:pt idx="1">
                  <c:v>2</c:v>
                </c:pt>
                <c:pt idx="2">
                  <c:v>20225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18-4209-BAE2-5CC22C4CAF5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37400170261988"/>
          <c:y val="0.35481627296587925"/>
          <c:w val="0.31625998297380115"/>
          <c:h val="0.285283490468296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Copy.xlsx]Sheet1!PivotTable16</c:name>
    <c:fmtId val="53"/>
  </c:pivotSource>
  <c:chart>
    <c:title>
      <c:tx>
        <c:rich>
          <a:bodyPr rot="0" spcFirstLastPara="1" vertOverflow="ellipsis" vert="horz" wrap="square" anchor="ctr" anchorCtr="1"/>
          <a:lstStyle/>
          <a:p>
            <a:pPr marL="0" indent="0" algn="ctr" rtl="0">
              <a:defRPr lang="en-US" sz="11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Average no. call vs each Hour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indent="0" algn="ctr" rtl="0">
            <a:defRPr lang="en-US" sz="1100" b="0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pct80">
            <a:fgClr>
              <a:srgbClr val="0070C0"/>
            </a:fgClr>
            <a:bgClr>
              <a:schemeClr val="bg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pattFill prst="pct80">
            <a:fgClr>
              <a:srgbClr val="0070C0"/>
            </a:fgClr>
            <a:bgClr>
              <a:schemeClr val="bg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pattFill prst="pct80">
            <a:fgClr>
              <a:srgbClr val="0070C0"/>
            </a:fgClr>
            <a:bgClr>
              <a:schemeClr val="bg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274443683521589"/>
          <c:y val="0.14190382452193476"/>
          <c:w val="0.83172554449546743"/>
          <c:h val="0.7021210066373491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Sheet1!$AE$42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pct80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Sheet1!$AD$43:$AD$51</c:f>
              <c:strCache>
                <c:ptCount val="8"/>
                <c:pt idx="0">
                  <c:v>12–2 AM</c:v>
                </c:pt>
                <c:pt idx="1">
                  <c:v>3–5 AM</c:v>
                </c:pt>
                <c:pt idx="2">
                  <c:v>6–8 AM</c:v>
                </c:pt>
                <c:pt idx="3">
                  <c:v>9–11 AM</c:v>
                </c:pt>
                <c:pt idx="4">
                  <c:v>12–2 PM</c:v>
                </c:pt>
                <c:pt idx="5">
                  <c:v>3–5 PM</c:v>
                </c:pt>
                <c:pt idx="6">
                  <c:v>6–8 PM</c:v>
                </c:pt>
                <c:pt idx="7">
                  <c:v>9–11 PM</c:v>
                </c:pt>
              </c:strCache>
            </c:strRef>
          </c:cat>
          <c:val>
            <c:numRef>
              <c:f>Sheet1!$AE$43:$AE$51</c:f>
              <c:numCache>
                <c:formatCode>General</c:formatCode>
                <c:ptCount val="8"/>
                <c:pt idx="0">
                  <c:v>1090</c:v>
                </c:pt>
                <c:pt idx="1">
                  <c:v>3447</c:v>
                </c:pt>
                <c:pt idx="2">
                  <c:v>5394</c:v>
                </c:pt>
                <c:pt idx="3">
                  <c:v>4849</c:v>
                </c:pt>
                <c:pt idx="4">
                  <c:v>4838</c:v>
                </c:pt>
                <c:pt idx="5">
                  <c:v>4963</c:v>
                </c:pt>
                <c:pt idx="6">
                  <c:v>2564</c:v>
                </c:pt>
                <c:pt idx="7">
                  <c:v>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D-4336-A98B-DDA7683FD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19373679"/>
        <c:axId val="2019375119"/>
      </c:barChart>
      <c:catAx>
        <c:axId val="2019373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1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375119"/>
        <c:crosses val="autoZero"/>
        <c:auto val="1"/>
        <c:lblAlgn val="ctr"/>
        <c:lblOffset val="100"/>
        <c:noMultiLvlLbl val="0"/>
      </c:catAx>
      <c:valAx>
        <c:axId val="2019375119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100" b="0" i="0" u="none" strike="noStrike" kern="1200" spc="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373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indent="0" algn="ctr" rtl="0">
            <a:defRPr lang="en-US" sz="1100" b="0" i="0" u="none" strike="noStrike" kern="1200" spc="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VARIATION</a:t>
            </a:r>
            <a:r>
              <a:rPr lang="en-US" baseline="0">
                <a:solidFill>
                  <a:schemeClr val="accent1">
                    <a:lumMod val="50000"/>
                  </a:schemeClr>
                </a:solidFill>
              </a:rPr>
              <a:t> OF TOTAL SALES AND ASTROLOGERS EARNING AND PROFIT 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accent1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410235498747808E-2"/>
          <c:y val="0.23058697208303508"/>
          <c:w val="0.89997600265594668"/>
          <c:h val="0.34513282430605263"/>
        </c:manualLayout>
      </c:layout>
      <c:barChart>
        <c:barDir val="col"/>
        <c:grouping val="clustered"/>
        <c:varyColors val="0"/>
        <c:ser>
          <c:idx val="2"/>
          <c:order val="2"/>
          <c:tx>
            <c:v>net profit</c:v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22225" cap="rnd">
                <a:solidFill>
                  <a:schemeClr val="accent1">
                    <a:lumMod val="50000"/>
                  </a:schemeClr>
                </a:solidFill>
                <a:prstDash val="dash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3.9858108645510218E-2"/>
                  <c:y val="-0.1290913796812342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Sheet1!$F$4:$F$37</c:f>
              <c:strCache>
                <c:ptCount val="34"/>
                <c:pt idx="0">
                  <c:v>2023-12-01</c:v>
                </c:pt>
                <c:pt idx="1">
                  <c:v>2023-12-02</c:v>
                </c:pt>
                <c:pt idx="2">
                  <c:v>2023-12-03</c:v>
                </c:pt>
                <c:pt idx="3">
                  <c:v>2023-12-04</c:v>
                </c:pt>
                <c:pt idx="4">
                  <c:v>2023-12-05</c:v>
                </c:pt>
                <c:pt idx="5">
                  <c:v>2023-12-06</c:v>
                </c:pt>
                <c:pt idx="6">
                  <c:v>2023-12-07</c:v>
                </c:pt>
                <c:pt idx="7">
                  <c:v>2023-12-08</c:v>
                </c:pt>
                <c:pt idx="8">
                  <c:v>2023-12-09</c:v>
                </c:pt>
                <c:pt idx="9">
                  <c:v>2023-12-10</c:v>
                </c:pt>
                <c:pt idx="10">
                  <c:v>2023-12-11</c:v>
                </c:pt>
                <c:pt idx="11">
                  <c:v>2023-12-12</c:v>
                </c:pt>
                <c:pt idx="12">
                  <c:v>2023-12-13</c:v>
                </c:pt>
                <c:pt idx="13">
                  <c:v>2023-12-14</c:v>
                </c:pt>
                <c:pt idx="14">
                  <c:v>2023-12-15</c:v>
                </c:pt>
                <c:pt idx="15">
                  <c:v>2023-12-16</c:v>
                </c:pt>
                <c:pt idx="16">
                  <c:v>2023-12-17</c:v>
                </c:pt>
                <c:pt idx="17">
                  <c:v>2023-12-18</c:v>
                </c:pt>
                <c:pt idx="18">
                  <c:v>2023-12-19</c:v>
                </c:pt>
                <c:pt idx="19">
                  <c:v>2023-12-20</c:v>
                </c:pt>
                <c:pt idx="20">
                  <c:v>2023-12-21</c:v>
                </c:pt>
                <c:pt idx="21">
                  <c:v>2023-12-22</c:v>
                </c:pt>
                <c:pt idx="22">
                  <c:v>2023-12-23</c:v>
                </c:pt>
                <c:pt idx="23">
                  <c:v>2023-12-24</c:v>
                </c:pt>
                <c:pt idx="24">
                  <c:v>2023-12-25</c:v>
                </c:pt>
                <c:pt idx="25">
                  <c:v>2023-12-26</c:v>
                </c:pt>
                <c:pt idx="26">
                  <c:v>2023-12-27</c:v>
                </c:pt>
                <c:pt idx="27">
                  <c:v>2023-12-28</c:v>
                </c:pt>
                <c:pt idx="28">
                  <c:v>2023-12-29</c:v>
                </c:pt>
                <c:pt idx="29">
                  <c:v>2023-12-30</c:v>
                </c:pt>
                <c:pt idx="30">
                  <c:v>2023-12-31</c:v>
                </c:pt>
                <c:pt idx="31">
                  <c:v>2024-01-01</c:v>
                </c:pt>
                <c:pt idx="32">
                  <c:v>2024-01-02</c:v>
                </c:pt>
                <c:pt idx="33">
                  <c:v>2024-01-03</c:v>
                </c:pt>
              </c:strCache>
            </c:strRef>
          </c:cat>
          <c:val>
            <c:numRef>
              <c:f>Sheet1!$K$4:$K$37</c:f>
              <c:numCache>
                <c:formatCode>General</c:formatCode>
                <c:ptCount val="34"/>
                <c:pt idx="0">
                  <c:v>3608.6090000000004</c:v>
                </c:pt>
                <c:pt idx="1">
                  <c:v>1281.7866666666657</c:v>
                </c:pt>
                <c:pt idx="2">
                  <c:v>725.96898333333297</c:v>
                </c:pt>
                <c:pt idx="3">
                  <c:v>5578.3442166666682</c:v>
                </c:pt>
                <c:pt idx="4">
                  <c:v>3110.1537999999991</c:v>
                </c:pt>
                <c:pt idx="5">
                  <c:v>4427.7490666666627</c:v>
                </c:pt>
                <c:pt idx="6">
                  <c:v>6963.6722666666628</c:v>
                </c:pt>
                <c:pt idx="7">
                  <c:v>4116.671949999999</c:v>
                </c:pt>
                <c:pt idx="8">
                  <c:v>4646.7612999999983</c:v>
                </c:pt>
                <c:pt idx="9">
                  <c:v>6193.0898999999999</c:v>
                </c:pt>
                <c:pt idx="10">
                  <c:v>4659.2063166666676</c:v>
                </c:pt>
                <c:pt idx="11">
                  <c:v>3033.2130666666649</c:v>
                </c:pt>
                <c:pt idx="12">
                  <c:v>4863.0047166666645</c:v>
                </c:pt>
                <c:pt idx="13">
                  <c:v>5948.6865499999894</c:v>
                </c:pt>
                <c:pt idx="14">
                  <c:v>10247.882200000018</c:v>
                </c:pt>
                <c:pt idx="15">
                  <c:v>9912.4000000000051</c:v>
                </c:pt>
                <c:pt idx="16">
                  <c:v>6117.3849999999875</c:v>
                </c:pt>
                <c:pt idx="17">
                  <c:v>3573.5316666666554</c:v>
                </c:pt>
                <c:pt idx="18">
                  <c:v>11145.540000000006</c:v>
                </c:pt>
                <c:pt idx="19">
                  <c:v>9190.8180500000017</c:v>
                </c:pt>
                <c:pt idx="20">
                  <c:v>3632.7359166666629</c:v>
                </c:pt>
                <c:pt idx="21">
                  <c:v>5274.7399999999961</c:v>
                </c:pt>
                <c:pt idx="22">
                  <c:v>4760.2933333333312</c:v>
                </c:pt>
                <c:pt idx="23">
                  <c:v>7270.2649999999976</c:v>
                </c:pt>
                <c:pt idx="24">
                  <c:v>7282.021666666662</c:v>
                </c:pt>
                <c:pt idx="25">
                  <c:v>4848.6499999999969</c:v>
                </c:pt>
                <c:pt idx="26">
                  <c:v>7128.8633333333246</c:v>
                </c:pt>
                <c:pt idx="27">
                  <c:v>3700.8983333333299</c:v>
                </c:pt>
                <c:pt idx="28">
                  <c:v>1764.433333333332</c:v>
                </c:pt>
                <c:pt idx="29">
                  <c:v>4538.8833333333341</c:v>
                </c:pt>
                <c:pt idx="30">
                  <c:v>2781.6033333333335</c:v>
                </c:pt>
                <c:pt idx="31">
                  <c:v>3392.2150000000001</c:v>
                </c:pt>
                <c:pt idx="32">
                  <c:v>2314.9433333333341</c:v>
                </c:pt>
                <c:pt idx="33">
                  <c:v>3644.8483333333324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1F-4CD4-B44D-BF48FDAA3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95758079"/>
        <c:axId val="1895754719"/>
      </c:barChart>
      <c:lineChart>
        <c:grouping val="standard"/>
        <c:varyColors val="0"/>
        <c:ser>
          <c:idx val="0"/>
          <c:order val="0"/>
          <c:tx>
            <c:v>sum of astrologers earning</c:v>
          </c:tx>
          <c:spPr>
            <a:ln w="222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Sheet1!$F$4:$F$37</c:f>
              <c:strCache>
                <c:ptCount val="34"/>
                <c:pt idx="0">
                  <c:v>2023-12-01</c:v>
                </c:pt>
                <c:pt idx="1">
                  <c:v>2023-12-02</c:v>
                </c:pt>
                <c:pt idx="2">
                  <c:v>2023-12-03</c:v>
                </c:pt>
                <c:pt idx="3">
                  <c:v>2023-12-04</c:v>
                </c:pt>
                <c:pt idx="4">
                  <c:v>2023-12-05</c:v>
                </c:pt>
                <c:pt idx="5">
                  <c:v>2023-12-06</c:v>
                </c:pt>
                <c:pt idx="6">
                  <c:v>2023-12-07</c:v>
                </c:pt>
                <c:pt idx="7">
                  <c:v>2023-12-08</c:v>
                </c:pt>
                <c:pt idx="8">
                  <c:v>2023-12-09</c:v>
                </c:pt>
                <c:pt idx="9">
                  <c:v>2023-12-10</c:v>
                </c:pt>
                <c:pt idx="10">
                  <c:v>2023-12-11</c:v>
                </c:pt>
                <c:pt idx="11">
                  <c:v>2023-12-12</c:v>
                </c:pt>
                <c:pt idx="12">
                  <c:v>2023-12-13</c:v>
                </c:pt>
                <c:pt idx="13">
                  <c:v>2023-12-14</c:v>
                </c:pt>
                <c:pt idx="14">
                  <c:v>2023-12-15</c:v>
                </c:pt>
                <c:pt idx="15">
                  <c:v>2023-12-16</c:v>
                </c:pt>
                <c:pt idx="16">
                  <c:v>2023-12-17</c:v>
                </c:pt>
                <c:pt idx="17">
                  <c:v>2023-12-18</c:v>
                </c:pt>
                <c:pt idx="18">
                  <c:v>2023-12-19</c:v>
                </c:pt>
                <c:pt idx="19">
                  <c:v>2023-12-20</c:v>
                </c:pt>
                <c:pt idx="20">
                  <c:v>2023-12-21</c:v>
                </c:pt>
                <c:pt idx="21">
                  <c:v>2023-12-22</c:v>
                </c:pt>
                <c:pt idx="22">
                  <c:v>2023-12-23</c:v>
                </c:pt>
                <c:pt idx="23">
                  <c:v>2023-12-24</c:v>
                </c:pt>
                <c:pt idx="24">
                  <c:v>2023-12-25</c:v>
                </c:pt>
                <c:pt idx="25">
                  <c:v>2023-12-26</c:v>
                </c:pt>
                <c:pt idx="26">
                  <c:v>2023-12-27</c:v>
                </c:pt>
                <c:pt idx="27">
                  <c:v>2023-12-28</c:v>
                </c:pt>
                <c:pt idx="28">
                  <c:v>2023-12-29</c:v>
                </c:pt>
                <c:pt idx="29">
                  <c:v>2023-12-30</c:v>
                </c:pt>
                <c:pt idx="30">
                  <c:v>2023-12-31</c:v>
                </c:pt>
                <c:pt idx="31">
                  <c:v>2024-01-01</c:v>
                </c:pt>
                <c:pt idx="32">
                  <c:v>2024-01-02</c:v>
                </c:pt>
                <c:pt idx="33">
                  <c:v>2024-01-03</c:v>
                </c:pt>
              </c:strCache>
            </c:strRef>
          </c:cat>
          <c:val>
            <c:numRef>
              <c:f>Sheet1!$H$4:$H$37</c:f>
              <c:numCache>
                <c:formatCode>General</c:formatCode>
                <c:ptCount val="34"/>
                <c:pt idx="0">
                  <c:v>2653.458333333333</c:v>
                </c:pt>
                <c:pt idx="1">
                  <c:v>1487.2433333333329</c:v>
                </c:pt>
                <c:pt idx="2">
                  <c:v>1324.9333333333323</c:v>
                </c:pt>
                <c:pt idx="3">
                  <c:v>3887.3033333333306</c:v>
                </c:pt>
                <c:pt idx="4">
                  <c:v>2201.0916666666653</c:v>
                </c:pt>
                <c:pt idx="5">
                  <c:v>2443.7899999999972</c:v>
                </c:pt>
                <c:pt idx="6">
                  <c:v>3721.033333333331</c:v>
                </c:pt>
                <c:pt idx="7">
                  <c:v>2234.4649999999992</c:v>
                </c:pt>
                <c:pt idx="8">
                  <c:v>2544.6949999999993</c:v>
                </c:pt>
                <c:pt idx="9">
                  <c:v>3292.6583333333301</c:v>
                </c:pt>
                <c:pt idx="10">
                  <c:v>2507.9733333333324</c:v>
                </c:pt>
                <c:pt idx="11">
                  <c:v>1645.2166666666649</c:v>
                </c:pt>
                <c:pt idx="12">
                  <c:v>2559.9256666666652</c:v>
                </c:pt>
                <c:pt idx="13">
                  <c:v>2908.6609999999978</c:v>
                </c:pt>
                <c:pt idx="14">
                  <c:v>5547.3379999999988</c:v>
                </c:pt>
                <c:pt idx="15">
                  <c:v>5060.1728333333331</c:v>
                </c:pt>
                <c:pt idx="16">
                  <c:v>3252.1406666666658</c:v>
                </c:pt>
                <c:pt idx="17">
                  <c:v>2090.1593333333335</c:v>
                </c:pt>
                <c:pt idx="18">
                  <c:v>5963.2626666666692</c:v>
                </c:pt>
                <c:pt idx="19">
                  <c:v>4821.9731166666688</c:v>
                </c:pt>
                <c:pt idx="20">
                  <c:v>2333.0798333333323</c:v>
                </c:pt>
                <c:pt idx="21">
                  <c:v>2933.7226666666661</c:v>
                </c:pt>
                <c:pt idx="22">
                  <c:v>2685.864</c:v>
                </c:pt>
                <c:pt idx="23">
                  <c:v>4097.3673333333318</c:v>
                </c:pt>
                <c:pt idx="24">
                  <c:v>4107.5994999999984</c:v>
                </c:pt>
                <c:pt idx="25">
                  <c:v>2954.2149999999992</c:v>
                </c:pt>
                <c:pt idx="26">
                  <c:v>4136.9486666666671</c:v>
                </c:pt>
                <c:pt idx="27">
                  <c:v>2410.0696666666663</c:v>
                </c:pt>
                <c:pt idx="28">
                  <c:v>1425.399999999999</c:v>
                </c:pt>
                <c:pt idx="29">
                  <c:v>2681.2999999999988</c:v>
                </c:pt>
                <c:pt idx="30">
                  <c:v>1873.1013333333326</c:v>
                </c:pt>
                <c:pt idx="31">
                  <c:v>1762.2909999999999</c:v>
                </c:pt>
                <c:pt idx="32">
                  <c:v>1610.5839999999994</c:v>
                </c:pt>
                <c:pt idx="33">
                  <c:v>1987.5329999999992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1F-4CD4-B44D-BF48FDAA3277}"/>
            </c:ext>
          </c:extLst>
        </c:ser>
        <c:ser>
          <c:idx val="1"/>
          <c:order val="1"/>
          <c:tx>
            <c:v>sum of total sales</c:v>
          </c:tx>
          <c:spPr>
            <a:ln w="1587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Sheet1!$F$4:$F$37</c:f>
              <c:strCache>
                <c:ptCount val="34"/>
                <c:pt idx="0">
                  <c:v>2023-12-01</c:v>
                </c:pt>
                <c:pt idx="1">
                  <c:v>2023-12-02</c:v>
                </c:pt>
                <c:pt idx="2">
                  <c:v>2023-12-03</c:v>
                </c:pt>
                <c:pt idx="3">
                  <c:v>2023-12-04</c:v>
                </c:pt>
                <c:pt idx="4">
                  <c:v>2023-12-05</c:v>
                </c:pt>
                <c:pt idx="5">
                  <c:v>2023-12-06</c:v>
                </c:pt>
                <c:pt idx="6">
                  <c:v>2023-12-07</c:v>
                </c:pt>
                <c:pt idx="7">
                  <c:v>2023-12-08</c:v>
                </c:pt>
                <c:pt idx="8">
                  <c:v>2023-12-09</c:v>
                </c:pt>
                <c:pt idx="9">
                  <c:v>2023-12-10</c:v>
                </c:pt>
                <c:pt idx="10">
                  <c:v>2023-12-11</c:v>
                </c:pt>
                <c:pt idx="11">
                  <c:v>2023-12-12</c:v>
                </c:pt>
                <c:pt idx="12">
                  <c:v>2023-12-13</c:v>
                </c:pt>
                <c:pt idx="13">
                  <c:v>2023-12-14</c:v>
                </c:pt>
                <c:pt idx="14">
                  <c:v>2023-12-15</c:v>
                </c:pt>
                <c:pt idx="15">
                  <c:v>2023-12-16</c:v>
                </c:pt>
                <c:pt idx="16">
                  <c:v>2023-12-17</c:v>
                </c:pt>
                <c:pt idx="17">
                  <c:v>2023-12-18</c:v>
                </c:pt>
                <c:pt idx="18">
                  <c:v>2023-12-19</c:v>
                </c:pt>
                <c:pt idx="19">
                  <c:v>2023-12-20</c:v>
                </c:pt>
                <c:pt idx="20">
                  <c:v>2023-12-21</c:v>
                </c:pt>
                <c:pt idx="21">
                  <c:v>2023-12-22</c:v>
                </c:pt>
                <c:pt idx="22">
                  <c:v>2023-12-23</c:v>
                </c:pt>
                <c:pt idx="23">
                  <c:v>2023-12-24</c:v>
                </c:pt>
                <c:pt idx="24">
                  <c:v>2023-12-25</c:v>
                </c:pt>
                <c:pt idx="25">
                  <c:v>2023-12-26</c:v>
                </c:pt>
                <c:pt idx="26">
                  <c:v>2023-12-27</c:v>
                </c:pt>
                <c:pt idx="27">
                  <c:v>2023-12-28</c:v>
                </c:pt>
                <c:pt idx="28">
                  <c:v>2023-12-29</c:v>
                </c:pt>
                <c:pt idx="29">
                  <c:v>2023-12-30</c:v>
                </c:pt>
                <c:pt idx="30">
                  <c:v>2023-12-31</c:v>
                </c:pt>
                <c:pt idx="31">
                  <c:v>2024-01-01</c:v>
                </c:pt>
                <c:pt idx="32">
                  <c:v>2024-01-02</c:v>
                </c:pt>
                <c:pt idx="33">
                  <c:v>2024-01-03</c:v>
                </c:pt>
              </c:strCache>
            </c:strRef>
          </c:cat>
          <c:val>
            <c:numRef>
              <c:f>Sheet1!$J$4:$J$37</c:f>
              <c:numCache>
                <c:formatCode>General</c:formatCode>
                <c:ptCount val="34"/>
                <c:pt idx="0">
                  <c:v>5518.7833333333301</c:v>
                </c:pt>
                <c:pt idx="1">
                  <c:v>3170.3166666666652</c:v>
                </c:pt>
                <c:pt idx="2">
                  <c:v>2762.0499999999979</c:v>
                </c:pt>
                <c:pt idx="3">
                  <c:v>7808.0000000000009</c:v>
                </c:pt>
                <c:pt idx="4">
                  <c:v>4619.5499999999993</c:v>
                </c:pt>
                <c:pt idx="5">
                  <c:v>5296.0333333333283</c:v>
                </c:pt>
                <c:pt idx="6">
                  <c:v>7826.7499999999955</c:v>
                </c:pt>
                <c:pt idx="7">
                  <c:v>4664.6333333333323</c:v>
                </c:pt>
                <c:pt idx="8">
                  <c:v>5189.0499999999975</c:v>
                </c:pt>
                <c:pt idx="9">
                  <c:v>7049.1666666666661</c:v>
                </c:pt>
                <c:pt idx="10">
                  <c:v>5493.1833333333334</c:v>
                </c:pt>
                <c:pt idx="11">
                  <c:v>3593.4333333333311</c:v>
                </c:pt>
                <c:pt idx="12">
                  <c:v>5603.5599999999977</c:v>
                </c:pt>
                <c:pt idx="13">
                  <c:v>6951.0149999999976</c:v>
                </c:pt>
                <c:pt idx="14">
                  <c:v>11884.578333333329</c:v>
                </c:pt>
                <c:pt idx="15">
                  <c:v>11107.48333333333</c:v>
                </c:pt>
                <c:pt idx="16">
                  <c:v>6983.0016666666634</c:v>
                </c:pt>
                <c:pt idx="17">
                  <c:v>4580.2983333333314</c:v>
                </c:pt>
                <c:pt idx="18">
                  <c:v>12970.289999999995</c:v>
                </c:pt>
                <c:pt idx="19">
                  <c:v>10530.531166666662</c:v>
                </c:pt>
                <c:pt idx="20">
                  <c:v>5134.3658333333333</c:v>
                </c:pt>
                <c:pt idx="21">
                  <c:v>6515.4899999999952</c:v>
                </c:pt>
                <c:pt idx="22">
                  <c:v>5988.3433333333305</c:v>
                </c:pt>
                <c:pt idx="23">
                  <c:v>8666.0983333333315</c:v>
                </c:pt>
                <c:pt idx="24">
                  <c:v>8904.9383333333317</c:v>
                </c:pt>
                <c:pt idx="25">
                  <c:v>6505.7999999999993</c:v>
                </c:pt>
                <c:pt idx="26">
                  <c:v>9021.2133333333295</c:v>
                </c:pt>
                <c:pt idx="27">
                  <c:v>5334.3983333333326</c:v>
                </c:pt>
                <c:pt idx="28">
                  <c:v>3055.0333333333319</c:v>
                </c:pt>
                <c:pt idx="29">
                  <c:v>5695.8166666666666</c:v>
                </c:pt>
                <c:pt idx="30">
                  <c:v>3791.4199999999992</c:v>
                </c:pt>
                <c:pt idx="31">
                  <c:v>3911.7149999999997</c:v>
                </c:pt>
                <c:pt idx="32">
                  <c:v>3513.3433333333328</c:v>
                </c:pt>
                <c:pt idx="33">
                  <c:v>4347.6316666666653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1F-4CD4-B44D-BF48FDAA3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5758079"/>
        <c:axId val="1895754719"/>
      </c:lineChart>
      <c:catAx>
        <c:axId val="1895758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754719"/>
        <c:crosses val="autoZero"/>
        <c:auto val="1"/>
        <c:lblAlgn val="ctr"/>
        <c:lblOffset val="100"/>
        <c:noMultiLvlLbl val="0"/>
      </c:catAx>
      <c:valAx>
        <c:axId val="189575471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</a:rPr>
                  <a:t>Vlues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758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8.2583341152016874E-4"/>
          <c:y val="0.77777399446690787"/>
          <c:w val="0.93860802774309493"/>
          <c:h val="0.11757501596084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 - Copy - Copy.xlsx]Sheet1!PivotTable20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 marL="0" indent="0" algn="ctr" rtl="0">
              <a:defRPr lang="en-US" sz="1100" b="1" i="0" u="none" strike="noStrike" kern="1200" cap="all" spc="5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rating-wise guru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indent="0" algn="ctr" rtl="0">
            <a:defRPr lang="en-US" sz="1100" b="1" i="0" u="none" strike="noStrike" kern="1200" cap="all" spc="5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0609673790776153"/>
          <c:y val="0.15259389155755321"/>
          <c:w val="0.80459342582177229"/>
          <c:h val="0.6586386969305860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Sheet1!$AG$13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F-4852-9D1D-F5275954C25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F-4852-9D1D-F5275954C25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F-4852-9D1D-F5275954C25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F-4852-9D1D-F5275954C25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F-4852-9D1D-F5275954C25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1F-4852-9D1D-F5275954C25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1F-4852-9D1D-F5275954C250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1F-4852-9D1D-F5275954C25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1F-4852-9D1D-F5275954C250}"/>
              </c:ext>
            </c:extLst>
          </c:dPt>
          <c:cat>
            <c:strRef>
              <c:f>Sheet1!$AF$14:$AF$23</c:f>
              <c:strCach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strCache>
            </c:strRef>
          </c:cat>
          <c:val>
            <c:numRef>
              <c:f>Sheet1!$AG$14:$AG$23</c:f>
              <c:numCache>
                <c:formatCode>General</c:formatCode>
                <c:ptCount val="9"/>
                <c:pt idx="0">
                  <c:v>7256</c:v>
                </c:pt>
                <c:pt idx="1">
                  <c:v>2199</c:v>
                </c:pt>
                <c:pt idx="2">
                  <c:v>4329</c:v>
                </c:pt>
                <c:pt idx="3">
                  <c:v>4407</c:v>
                </c:pt>
                <c:pt idx="4">
                  <c:v>2132</c:v>
                </c:pt>
                <c:pt idx="5">
                  <c:v>2169</c:v>
                </c:pt>
                <c:pt idx="6">
                  <c:v>1829</c:v>
                </c:pt>
                <c:pt idx="7">
                  <c:v>1824</c:v>
                </c:pt>
                <c:pt idx="8">
                  <c:v>1882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91F-4852-9D1D-F5275954C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116112"/>
        <c:axId val="1681120432"/>
      </c:barChart>
      <c:catAx>
        <c:axId val="168111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indent="0" algn="ctr" rtl="0">
                  <a:defRPr lang="en-US" sz="1100" b="1" i="0" u="none" strike="noStrike" kern="1200" cap="all" spc="5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0" u="none" strike="noStrike" kern="1200" cap="all" spc="50" baseline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indent="0" algn="ctr" rtl="0">
                <a:defRPr lang="en-US" sz="1100" b="1" i="0" u="none" strike="noStrike" kern="1200" cap="all" spc="50" baseline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100" b="1" i="0" u="none" strike="noStrike" kern="1200" cap="all" spc="5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1120432"/>
        <c:crosses val="autoZero"/>
        <c:auto val="1"/>
        <c:lblAlgn val="ctr"/>
        <c:lblOffset val="100"/>
        <c:noMultiLvlLbl val="0"/>
      </c:catAx>
      <c:valAx>
        <c:axId val="1681120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indent="0" algn="ctr" rtl="0">
                  <a:defRPr lang="en-US" sz="1100" b="1" i="0" u="none" strike="noStrike" kern="1200" cap="all" spc="50" baseline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0" u="none" strike="noStrike" kern="1200" cap="all" spc="50" baseline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no. of guru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indent="0" algn="ctr" rtl="0">
                <a:defRPr lang="en-US" sz="1100" b="1" i="0" u="none" strike="noStrike" kern="1200" cap="all" spc="50" baseline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indent="0" algn="ctr" rtl="0">
              <a:defRPr lang="en-US" sz="1100" b="1" i="0" u="none" strike="noStrike" kern="1200" cap="all" spc="5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111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indent="0" algn="ctr" rtl="0">
            <a:defRPr lang="en-US" sz="1100" b="1" i="0" u="none" strike="noStrike" kern="1200" cap="all" spc="5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0.9912</cdr:x>
      <cdr:y>0.05363</cdr:y>
    </cdr:from>
    <cdr:to>
      <cdr:x>1</cdr:x>
      <cdr:y>0.16088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1E37ABC-9573-D63E-B946-9CEDD962CB0B}"/>
            </a:ext>
          </a:extLst>
        </cdr:cNvPr>
        <cdr:cNvSpPr txBox="1"/>
      </cdr:nvSpPr>
      <cdr:spPr>
        <a:xfrm xmlns:a="http://schemas.openxmlformats.org/drawingml/2006/main" flipH="1">
          <a:off x="2552895" y="143931"/>
          <a:ext cx="22665" cy="28786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>
            <a:solidFill>
              <a:schemeClr val="accent2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23437-009B-4449-A8EE-459353E7DA0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FE1D3-2378-4304-96FA-54118E603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FE1D3-2378-4304-96FA-54118E6038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9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5353-37B3-4693-E656-DD89EA6F5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900CE-362B-116F-F36E-3F15FD633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8D7E4-DFBB-49A1-3F19-5A0F4BFA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529D2-E1A4-4775-7C68-FD7DF9E6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75EA-67A0-2C3F-E16B-123E16DB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2B6D-907E-D9BD-400A-5E33E874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34E3E-345A-8300-9B69-7415112DB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9B6B-DCC8-0AC3-7B85-44724390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E508D-85E4-EA9D-99ED-E3755229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FDD43-B171-B171-D754-B7760BA6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C566-376C-CD51-AC41-08B17C45D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57D72-1F02-62E6-509D-39C70262A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F748F-26D7-2488-F419-3D9504A6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DE5A6-D061-1407-6607-E4F673CA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035D-C76A-37DE-DEC2-F1B7FBDA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5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8F48-0881-8BB9-8245-CA22C4C5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1B72-9773-DD7F-E6B0-FC99C4EE8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AAD85-4B85-BDB7-83FF-CA702498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4375-5A03-3FC1-E795-393A8FD3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EC98-9D9D-F757-3C2A-C724BF41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0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6BB1-C966-3CA8-9C31-A35A4DF3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EB59-D13A-C13F-68B6-FAB6CF4C0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CDEAB-3A7A-4228-8D75-B5A10CA1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319B-4B01-396D-2D60-8852713A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A9385-2BD6-B086-9277-EF3E619B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739F-B195-C5F0-1146-82AC053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DA46-B042-7BF1-5AAE-B961308FF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A277A-AF91-DBDB-928B-1AD9089E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C7CB8-0828-E752-AB04-2B5666E3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A631B-70D9-9729-3EA4-22B0661D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CF0B2-2BBE-9F30-3F7B-60E92536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EF36-01AF-4772-258C-CE9C21F0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0CDB2-5577-AF2A-7279-E53A6F16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9F172-66F5-3638-37D8-A0037C25E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0C5B2-FE20-3666-F42C-917840958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A2992-62EC-67C7-8EBE-5A0C70B68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D07ED-795F-341E-B17A-2261036F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13B0E-11A5-7BA7-63EF-3D57B157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B8E88-DE18-C00B-2B97-E4EC4C6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3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4EE3-E0D8-F1F5-E6ED-B7CE471A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1159-6BD6-1178-A323-75913293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05516-2D17-4712-1613-070089ED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99ED6-2F44-87F0-0BF8-906FE67A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7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2110BD-90BE-C361-579C-6BB4AD18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43FC-5F76-AFC5-D316-E645C075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EEF1F-C910-F11E-F0B8-307AD6DF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2F35-A36F-B63E-0F23-E331E869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8606C-5FD5-73BD-3E91-31370913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7810E-5E4C-E3E9-B5D8-0F19C6F13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B30F8-151F-B9E0-8AB5-4B7B181E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7989A-A5A8-8FC9-73E9-070D4933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8EA8C-7770-3AD9-944D-1EC9F651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1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5E23-FD1F-B9A6-4C09-3CB2ECFF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27A81-638C-9626-F8F7-8E8717F6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3157E-DC5A-AE2C-EB18-892B374A9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8C637-60BC-4603-45D2-95B84330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8CACC-B095-0AEA-8AE8-8FB7D466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23DD5-414A-1831-7A0A-38294FEE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DDC08-6199-06BC-4ABB-FCA10961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F032-E345-B373-7489-74D19852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9FB9-36A1-DC0D-A4FB-7777DE759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5B1767-9AAC-405D-BC90-4413F6F7717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1ED9-257E-DCDA-CF8F-C3A72066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973EE-1393-EF20-7F2A-ACC2006F6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BA32F7-96AF-48D1-A3E6-DA6B1F128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D916-FDBD-CDC5-1C1B-8A6599BC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396" y="1138404"/>
            <a:ext cx="5789194" cy="24796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ASTROSAGE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D303A-EC7C-ECD5-7C9A-254036BA3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606" y="4042611"/>
            <a:ext cx="5484394" cy="18287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SURYAKANT SINGH</a:t>
            </a:r>
          </a:p>
          <a:p>
            <a:r>
              <a:rPr lang="en-US" dirty="0">
                <a:solidFill>
                  <a:srgbClr val="C00000"/>
                </a:solidFill>
              </a:rPr>
              <a:t>18th APRIL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03713-566B-3625-6CCE-23B3D7A8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7" y="668338"/>
            <a:ext cx="5356058" cy="54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4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BEB5C21-3866-D973-C2EF-AF65CA95F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32" y="751343"/>
            <a:ext cx="594105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clearly seen through column chart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month has high average rating than January month but in both month average rate is very less in comparison 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repeat customers (81%) form the majority of interactions in  call center, while unique customers (19%) make up a smaller portion. </a:t>
            </a:r>
            <a:r>
              <a:rPr lang="en-US" dirty="0"/>
              <a:t>This insight can guide strategies for improving customer service, retention, and problem resolution</a:t>
            </a:r>
            <a:r>
              <a:rPr lang="en-US" b="1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Since a large share of users are repeaters, it’s crucial to analyze why they return. Are they calling for unresolved issues, follow-ups, or loyalty-driven interactions?</a:t>
            </a:r>
            <a:endParaRPr 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Since unique callers represent 19%, understanding their needs can help convert them into loyal customers.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878D35-B0E8-495D-9207-C9BD4EA86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071852"/>
              </p:ext>
            </p:extLst>
          </p:nvPr>
        </p:nvGraphicFramePr>
        <p:xfrm>
          <a:off x="8605520" y="3922293"/>
          <a:ext cx="3397182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81E8EAA-15E8-4213-B97E-84842B46B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9821"/>
              </p:ext>
            </p:extLst>
          </p:nvPr>
        </p:nvGraphicFramePr>
        <p:xfrm>
          <a:off x="8093040" y="242888"/>
          <a:ext cx="3909662" cy="342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46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5CEF7D-790E-3AE7-B439-65ACC9181C65}"/>
              </a:ext>
            </a:extLst>
          </p:cNvPr>
          <p:cNvSpPr txBox="1"/>
          <p:nvPr/>
        </p:nvSpPr>
        <p:spPr>
          <a:xfrm>
            <a:off x="346842" y="1048540"/>
            <a:ext cx="53073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Average Calls per Day</a:t>
            </a:r>
            <a:r>
              <a:rPr lang="en-US" dirty="0"/>
              <a:t> (Blue):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largest segment, representing high daily call volume.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Average Calls per Agent per Day</a:t>
            </a:r>
            <a:r>
              <a:rPr lang="en-US" dirty="0"/>
              <a:t> (Green):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Shows a significant workload per agent, but smaller compared to total daily calls.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Average Agents for Calls per Day</a:t>
            </a:r>
            <a:r>
              <a:rPr lang="en-US" dirty="0"/>
              <a:t> (Red):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smallest segment, indicating fewer agents than needed relative to the call volume.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Summary:</a:t>
            </a:r>
            <a:r>
              <a:rPr lang="en-US" dirty="0"/>
              <a:t> There may be operational challenges due to fewer agents handling a large number of calls, suggesting potential workforce optimization.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D496EC-0989-FEE6-1A19-B4C78CD35E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499488"/>
              </p:ext>
            </p:extLst>
          </p:nvPr>
        </p:nvGraphicFramePr>
        <p:xfrm>
          <a:off x="7072314" y="1292841"/>
          <a:ext cx="4957762" cy="489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829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C3E647D-6E42-4760-8BC6-77A7E8DD7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473033"/>
              </p:ext>
            </p:extLst>
          </p:nvPr>
        </p:nvGraphicFramePr>
        <p:xfrm>
          <a:off x="416561" y="1402080"/>
          <a:ext cx="5191760" cy="436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CDB2B80B-43DE-7E05-7F8B-B13FC0629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9" y="1601321"/>
            <a:ext cx="546608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Completion Rate (41%)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suggests good call connectivity and engagement.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Answer (20%)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happen may be due to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less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Busy Calls (15%)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may happen due to incoming call may be  in peak hour or due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Failed Calls (14%)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cleaning up invalid contacts could improve productivity.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 Calls (10%)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network issues or caller disengagement should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47439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A7D91F-8BE4-04C1-2126-F755AF265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926" y="1090863"/>
            <a:ext cx="6593306" cy="5165558"/>
          </a:xfrm>
        </p:spPr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5D40CD-C4C2-478F-A821-FAF7C4FB9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774223"/>
              </p:ext>
            </p:extLst>
          </p:nvPr>
        </p:nvGraphicFramePr>
        <p:xfrm>
          <a:off x="72470" y="1090863"/>
          <a:ext cx="5422232" cy="463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40C836B-6202-A70F-5416-4FE9CA9F45D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70329" y="3422134"/>
            <a:ext cx="23425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B0CAB3-95BF-CDF5-4086-71AF0122E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2412176"/>
            <a:ext cx="48577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Gurucool's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suggests that most users prefer this platform over the App and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 usage at 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perhaps due to poor accessibility, lack of features, or user preference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Gurucool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 usage at 28%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indicates moderate engagement. </a:t>
            </a:r>
            <a:r>
              <a:rPr lang="en-US" altLang="en-US" dirty="0">
                <a:latin typeface="Arial" panose="020B0604020202020204" pitchFamily="34" charset="0"/>
              </a:rPr>
              <a:t>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ajorly use for calling purpose</a:t>
            </a:r>
          </a:p>
        </p:txBody>
      </p:sp>
    </p:spTree>
    <p:extLst>
      <p:ext uri="{BB962C8B-B14F-4D97-AF65-F5344CB8AC3E}">
        <p14:creationId xmlns:p14="http://schemas.microsoft.com/office/powerpoint/2010/main" val="410453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D3982479-5933-2485-8A1D-8646A6B1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591" y="2146944"/>
            <a:ext cx="454151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Peak Call Volume: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busiest hours are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10:00 to 18:00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peaking around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15:00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when customer demand is at its highest.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Off-Peak Hours: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Call volume remains low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00:00 to 06:00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minimal customer interaction during these early morning hours.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5701020-ADE6-4366-8FCF-74B158990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705256"/>
              </p:ext>
            </p:extLst>
          </p:nvPr>
        </p:nvGraphicFramePr>
        <p:xfrm>
          <a:off x="401054" y="971549"/>
          <a:ext cx="6085471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209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D014E5E-39CC-4609-B096-7C303DA12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786285"/>
              </p:ext>
            </p:extLst>
          </p:nvPr>
        </p:nvGraphicFramePr>
        <p:xfrm>
          <a:off x="670560" y="508001"/>
          <a:ext cx="1108456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FACD94C-AFE2-6412-A934-E046312A2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4041675"/>
            <a:ext cx="1080008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Trends: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net profit (represented by green bars) fluctuates across different periods, showing significant variations. The logarithmic trend line helps smooth out these fluctuations, indicating the overall trajectory.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Astrologers’ Earnings vs. Total Sales: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sum of astrologers' earnings (blue line) and the sum of total sales (red line) appear to follow a similar pattern, suggesting a correlation between astrologer revenue and total sales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Potential Peak Points: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Notable peaks in total sales and astrologers' earnings could indicate high-demand periods or seasonal trends that impact both revenue streams.</a:t>
            </a:r>
          </a:p>
        </p:txBody>
      </p:sp>
    </p:spTree>
    <p:extLst>
      <p:ext uri="{BB962C8B-B14F-4D97-AF65-F5344CB8AC3E}">
        <p14:creationId xmlns:p14="http://schemas.microsoft.com/office/powerpoint/2010/main" val="169664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FA2A11-533E-4FB7-A4E6-CBD5BA2F6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152360"/>
              </p:ext>
            </p:extLst>
          </p:nvPr>
        </p:nvGraphicFramePr>
        <p:xfrm>
          <a:off x="142876" y="942975"/>
          <a:ext cx="6496050" cy="489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1CF2206-E5AC-66C6-0892-977BFC13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4" y="1716822"/>
            <a:ext cx="52578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Guru Concentration: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largest number of gurus fall under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0-rating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category, with maximum guru which might indicate a substantial portion of new 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unrated </a:t>
            </a:r>
            <a:r>
              <a:rPr lang="en-US" altLang="en-US" dirty="0">
                <a:latin typeface="Arial" panose="020B0604020202020204" pitchFamily="34" charset="0"/>
              </a:rPr>
              <a:t>or untrained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Mid-Tier Ratings: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Ratings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2, 3, and 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suggests a significant portion of gurus have moderate performance or customer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Guru Count: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Ratings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6, 7, and 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fewer gurus showing that achieving higher ratings might be more challenging.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A6A4F60-8AA4-46F0-A21C-03E37EDEE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389266"/>
              </p:ext>
            </p:extLst>
          </p:nvPr>
        </p:nvGraphicFramePr>
        <p:xfrm>
          <a:off x="589280" y="873760"/>
          <a:ext cx="4785360" cy="455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1FF7246-B524-30FD-44C5-456FBF35F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64647"/>
            <a:ext cx="5181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dirty="0"/>
              <a:t>pie chart shows that </a:t>
            </a:r>
            <a:r>
              <a:rPr lang="en-US" b="1" dirty="0"/>
              <a:t>Calls contribute 79%</a:t>
            </a:r>
            <a:r>
              <a:rPr lang="en-US" dirty="0"/>
              <a:t> of the total revenue, while </a:t>
            </a:r>
            <a:r>
              <a:rPr lang="en-US" b="1" dirty="0"/>
              <a:t>Chats account for 21%</a:t>
            </a:r>
            <a:r>
              <a:rPr lang="en-US" dirty="0"/>
              <a:t>. </a:t>
            </a:r>
            <a:r>
              <a:rPr lang="en-US" b="1" dirty="0"/>
              <a:t>Complementary</a:t>
            </a:r>
            <a:r>
              <a:rPr lang="en-US" dirty="0"/>
              <a:t> and </a:t>
            </a:r>
            <a:r>
              <a:rPr lang="en-US" b="1" dirty="0"/>
              <a:t>Public Live Calls</a:t>
            </a:r>
            <a:r>
              <a:rPr lang="en-US" dirty="0"/>
              <a:t> generate </a:t>
            </a:r>
            <a:r>
              <a:rPr lang="en-US" b="1" dirty="0"/>
              <a:t>0% revenue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Key Takeaways: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dominate revenue generation</a:t>
            </a:r>
            <a:r>
              <a:rPr lang="en-US" dirty="0"/>
              <a:t>, making them the primary focus for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Chats hold a significant share</a:t>
            </a:r>
            <a:r>
              <a:rPr lang="en-US" dirty="0"/>
              <a:t>, suggesting room for improvement or expansion.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Non-revenue categories</a:t>
            </a:r>
            <a:r>
              <a:rPr lang="en-US" dirty="0"/>
              <a:t> might need reevaluation or repurposing to add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6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8F487-3259-9900-D5AA-791EC113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6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27B0-BF4F-CA53-63A9-2CDE61CA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728284" cy="7539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STRATEGIC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29CA-F638-D4B3-8359-03FB7C8A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8" y="902368"/>
            <a:ext cx="5753792" cy="559869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/>
              <a:t>Strategic Recommendations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Implement Advanced Analytics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Use AI-driven tools to analyze call data for trends, customer behavior, and agent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Expected Impact: Better insights into customer </a:t>
            </a:r>
          </a:p>
          <a:p>
            <a:pPr marL="457200" lvl="1" indent="0">
              <a:buNone/>
            </a:pPr>
            <a:r>
              <a:rPr lang="en-US" sz="1800" dirty="0"/>
              <a:t>    needs, enabling tailored service, which enhances    </a:t>
            </a:r>
          </a:p>
          <a:p>
            <a:pPr marL="457200" lvl="1" indent="0">
              <a:buNone/>
            </a:pPr>
            <a:r>
              <a:rPr lang="en-US" sz="1800" dirty="0"/>
              <a:t>     satisfaction and loyalty.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Enhance Agent Training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Focus on skills like emotional intelligence, product knowledge, and conflict resolution.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Expected Impact: Improved agent efficiency and a better overall customer experience.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Optimize Call Routing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Deploy intelligent systems to route calls to the most appropriate agent or department.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Expected Impact: Reduced wait times and higher first-call resolution rates, boosting satisfaction.</a:t>
            </a:r>
          </a:p>
        </p:txBody>
      </p:sp>
      <p:pic>
        <p:nvPicPr>
          <p:cNvPr id="7" name="Picture 6" descr="A brain with a circuit board&#10;&#10;AI-generated content may be incorrect.">
            <a:extLst>
              <a:ext uri="{FF2B5EF4-FFF2-40B4-BE49-F238E27FC236}">
                <a16:creationId xmlns:a16="http://schemas.microsoft.com/office/drawing/2014/main" id="{479792B0-8414-F6DA-D311-1438F2F9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85" y="1363579"/>
            <a:ext cx="4096038" cy="46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0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6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8A8E-0838-8B04-C1D4-7E5AE869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112295"/>
            <a:ext cx="11022724" cy="866273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INTRODUCTION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ECC5F-AEEC-4D5A-C596-5C518F35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7" y="890745"/>
            <a:ext cx="3313124" cy="28485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11320-7C7C-8D8B-8297-27116F1C95D3}"/>
              </a:ext>
            </a:extLst>
          </p:cNvPr>
          <p:cNvSpPr txBox="1"/>
          <p:nvPr/>
        </p:nvSpPr>
        <p:spPr>
          <a:xfrm>
            <a:off x="968088" y="4160382"/>
            <a:ext cx="3944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F0502020204030204" pitchFamily="2" charset="0"/>
              </a:rPr>
              <a:t>ASTROSAGE  offers an AI-powered platform that provides personalized AI horoscope readings, AI  KUNDALI  generation, and consultations with AI astrologers.  cutting-edge AI technology analyzes vast amounts of astrological data to deliver accurate, customized predictions and insights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F0502020204030204" pitchFamily="2" charset="0"/>
              </a:rPr>
              <a:t>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76D54D-9699-3D9D-1515-2CED0F090237}"/>
              </a:ext>
            </a:extLst>
          </p:cNvPr>
          <p:cNvSpPr/>
          <p:nvPr/>
        </p:nvSpPr>
        <p:spPr>
          <a:xfrm>
            <a:off x="5694946" y="978568"/>
            <a:ext cx="6165977" cy="5181600"/>
          </a:xfrm>
          <a:prstGeom prst="roundRect">
            <a:avLst/>
          </a:prstGeom>
          <a:blipFill dpi="0" rotWithShape="1">
            <a:blip r:embed="rId3">
              <a:alphaModFix amt="80000"/>
            </a:blip>
            <a:srcRect/>
            <a:stretch>
              <a:fillRect b="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FD1F248-4903-A961-8551-67F5202AF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3065" y="591600"/>
            <a:ext cx="7044381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4.Offer Omnichannel Support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chat, email, social media, and voice into a seamless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Impact: Increased accessibility for customers, leading to higher engagement and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5.Leverage Self-Service Options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robust FAQ system, chatbots, and automated IVR for common queries.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Impact: Reduced call volumes and faster query resolution, while maintaining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6.Monitor and Reward Performance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Regularly review key performance metrics (KPIs) like average handle time and customer satisfaction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Incentivize agents for achieving benchmarks.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Impact: Higher employee morale and consistent performance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7.Personalize Customer Interactions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CRM systems to provide agents with customer history and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Impact: Strengthened relationships with customers and increased loyalty.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3AF172-F6DD-C7F9-8688-C745D1110D2F}"/>
              </a:ext>
            </a:extLst>
          </p:cNvPr>
          <p:cNvSpPr/>
          <p:nvPr/>
        </p:nvSpPr>
        <p:spPr>
          <a:xfrm>
            <a:off x="0" y="890754"/>
            <a:ext cx="4065507" cy="5588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82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7AE-D99C-6DF1-0900-D847AEF6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144380"/>
            <a:ext cx="3529264" cy="97856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04DB-F34B-D11F-2191-308111CE1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4" y="1122948"/>
            <a:ext cx="4379495" cy="5054015"/>
          </a:xfrm>
        </p:spPr>
        <p:txBody>
          <a:bodyPr>
            <a:normAutofit/>
          </a:bodyPr>
          <a:lstStyle/>
          <a:p>
            <a:r>
              <a:rPr lang="en-US" sz="1800" b="1" dirty="0"/>
              <a:t>In conclusion, a detailed analysis of our call center operations reveals opportunities to enhance customer satisfaction, streamline processes, and improve efficiency.</a:t>
            </a:r>
          </a:p>
          <a:p>
            <a:r>
              <a:rPr lang="en-US" sz="1800" b="1" dirty="0"/>
              <a:t> By leveraging these insights and adopting the recommended strategies, we can position our call center as a model of excellence. </a:t>
            </a:r>
          </a:p>
          <a:p>
            <a:r>
              <a:rPr lang="en-US" sz="1800" b="1" dirty="0"/>
              <a:t>Thank you for your attention, and I look forward to any questions or further discussions.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EAB894-241D-2AA8-9A7B-0CFF0B0D2E4E}"/>
              </a:ext>
            </a:extLst>
          </p:cNvPr>
          <p:cNvSpPr/>
          <p:nvPr/>
        </p:nvSpPr>
        <p:spPr>
          <a:xfrm>
            <a:off x="8181474" y="914401"/>
            <a:ext cx="3705725" cy="3620530"/>
          </a:xfrm>
          <a:prstGeom prst="roundRect">
            <a:avLst/>
          </a:prstGeo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4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message with various colorful shapes&#10;&#10;AI-generated content may be incorrect.">
            <a:extLst>
              <a:ext uri="{FF2B5EF4-FFF2-40B4-BE49-F238E27FC236}">
                <a16:creationId xmlns:a16="http://schemas.microsoft.com/office/drawing/2014/main" id="{09B0E298-44F7-9020-3084-0AFDF7EF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2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6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D88E55-E0C8-DE61-C0D0-162CE46C7AAF}"/>
              </a:ext>
            </a:extLst>
          </p:cNvPr>
          <p:cNvSpPr txBox="1"/>
          <p:nvPr/>
        </p:nvSpPr>
        <p:spPr>
          <a:xfrm>
            <a:off x="358346" y="175207"/>
            <a:ext cx="409790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  <a:t>ABOUT ASTROSAGE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🌟 </a:t>
            </a:r>
            <a:r>
              <a:rPr lang="en-US" b="1" dirty="0"/>
              <a:t>Overview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dedicated astrology-based call </a:t>
            </a:r>
            <a:r>
              <a:rPr lang="en-US" dirty="0" err="1"/>
              <a:t>centre</a:t>
            </a:r>
            <a:r>
              <a:rPr lang="en-US" dirty="0"/>
              <a:t> providing expert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Connects customers with professional astrologers for personalized predictions</a:t>
            </a:r>
          </a:p>
          <a:p>
            <a:pPr>
              <a:buNone/>
            </a:pPr>
            <a:r>
              <a:rPr lang="en-US" dirty="0"/>
              <a:t>📞 </a:t>
            </a:r>
            <a:r>
              <a:rPr lang="en-US" b="1" dirty="0"/>
              <a:t>Services Offered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Horoscope analysis and future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Kundli</a:t>
            </a:r>
            <a:r>
              <a:rPr lang="en-US" dirty="0"/>
              <a:t> matching and relationship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Career, finance, and health-related consultations</a:t>
            </a:r>
          </a:p>
          <a:p>
            <a:pPr>
              <a:buNone/>
            </a:pPr>
            <a:r>
              <a:rPr lang="en-US" dirty="0"/>
              <a:t>💡 </a:t>
            </a:r>
            <a:r>
              <a:rPr lang="en-US" b="1" dirty="0"/>
              <a:t>Why It Stands Out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24/7 accessibility for astrology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Experienced astrologers with diverse expertise</a:t>
            </a:r>
          </a:p>
          <a:p>
            <a:endParaRPr lang="en-US" dirty="0"/>
          </a:p>
        </p:txBody>
      </p:sp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50334C54-D658-0455-93E0-387516C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656649" y="1045381"/>
            <a:ext cx="6177005" cy="5177480"/>
          </a:xfrm>
          <a:prstGeom prst="rect">
            <a:avLst/>
          </a:prstGeom>
          <a:solidFill>
            <a:schemeClr val="accent4">
              <a:lumMod val="60000"/>
              <a:lumOff val="4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54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7D47F2-9DDE-A2B8-B64D-D2C62EE6DA03}"/>
              </a:ext>
            </a:extLst>
          </p:cNvPr>
          <p:cNvSpPr txBox="1"/>
          <p:nvPr/>
        </p:nvSpPr>
        <p:spPr>
          <a:xfrm>
            <a:off x="208344" y="266218"/>
            <a:ext cx="47340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How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Astrosage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Call Centre Works</a:t>
            </a:r>
          </a:p>
          <a:p>
            <a:pPr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🔗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Customer Interaction Process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Customer calls for an astrology consultation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Assigned to an expert astrologer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Personalized analysis &amp; predictions given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Feedback and follow-up services available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🚀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Technology &amp; Support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AI-powered astrology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Secure and efficient customer management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language support for diverse audiences</a:t>
            </a:r>
          </a:p>
          <a:p>
            <a:endParaRPr lang="en-US" dirty="0"/>
          </a:p>
        </p:txBody>
      </p:sp>
      <p:pic>
        <p:nvPicPr>
          <p:cNvPr id="1026" name="Picture 2" descr="AI Driven Customer Support Interaction A Seamless Scene of Personalized Service Efficiency and Tech">
            <a:extLst>
              <a:ext uri="{FF2B5EF4-FFF2-40B4-BE49-F238E27FC236}">
                <a16:creationId xmlns:a16="http://schemas.microsoft.com/office/drawing/2014/main" id="{4416B5D8-302B-03B5-82D1-BEA4AD47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22" y="1058279"/>
            <a:ext cx="5962650" cy="50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0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1F57-DD07-6C80-39FA-CC9533AC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9" y="124056"/>
            <a:ext cx="4760495" cy="7794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AIMS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244A-4126-C13B-466D-C272F6CB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4598773" cy="50323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 </a:t>
            </a:r>
            <a:r>
              <a:rPr lang="en-US" sz="1800" b="1" dirty="0"/>
              <a:t>ALLOCATION OF INVESTMENT TO</a:t>
            </a:r>
          </a:p>
          <a:p>
            <a:pPr>
              <a:buNone/>
            </a:pPr>
            <a:r>
              <a:rPr lang="en-US" sz="1800" b="1" dirty="0"/>
              <a:t>OPTIMIZE THE FOLLOWING KEY METRICS: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1. Performance Evaluation</a:t>
            </a:r>
          </a:p>
          <a:p>
            <a:pPr>
              <a:buNone/>
            </a:pPr>
            <a:r>
              <a:rPr lang="en-US" sz="1800" dirty="0"/>
              <a:t>2. Customer Experience Enhancement</a:t>
            </a:r>
          </a:p>
          <a:p>
            <a:pPr>
              <a:buNone/>
            </a:pPr>
            <a:r>
              <a:rPr lang="en-US" sz="1800" dirty="0"/>
              <a:t>3. Agent Productivity &amp; Training</a:t>
            </a:r>
          </a:p>
          <a:p>
            <a:pPr>
              <a:buNone/>
            </a:pPr>
            <a:r>
              <a:rPr lang="en-US" sz="1800" dirty="0"/>
              <a:t>4. Technology &amp; Automation Integration</a:t>
            </a:r>
          </a:p>
          <a:p>
            <a:pPr>
              <a:buNone/>
            </a:pPr>
            <a:r>
              <a:rPr lang="en-US" sz="1800" dirty="0"/>
              <a:t>5. Cost &amp; Resource Optimization</a:t>
            </a:r>
          </a:p>
          <a:p>
            <a:pPr>
              <a:buNone/>
            </a:pPr>
            <a:endParaRPr lang="en-US" sz="1800" b="1" dirty="0"/>
          </a:p>
          <a:p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A colorful target with an arrow&#10;&#10;AI-generated content may be incorrect.">
            <a:extLst>
              <a:ext uri="{FF2B5EF4-FFF2-40B4-BE49-F238E27FC236}">
                <a16:creationId xmlns:a16="http://schemas.microsoft.com/office/drawing/2014/main" id="{43AABBB0-3EE9-EBF2-7C34-89BD8B01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243594" y="4909594"/>
            <a:ext cx="1948406" cy="1948406"/>
          </a:xfrm>
          <a:prstGeom prst="rect">
            <a:avLst/>
          </a:prstGeom>
        </p:spPr>
      </p:pic>
      <p:pic>
        <p:nvPicPr>
          <p:cNvPr id="14" name="Picture 13" descr="A colorful target with an arrow&#10;&#10;AI-generated content may be incorrect.">
            <a:extLst>
              <a:ext uri="{FF2B5EF4-FFF2-40B4-BE49-F238E27FC236}">
                <a16:creationId xmlns:a16="http://schemas.microsoft.com/office/drawing/2014/main" id="{B6CA3789-B670-F346-679F-CEC09E2EC3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243594" y="0"/>
            <a:ext cx="1948405" cy="1948405"/>
          </a:xfrm>
          <a:prstGeom prst="rect">
            <a:avLst/>
          </a:prstGeom>
        </p:spPr>
      </p:pic>
      <p:pic>
        <p:nvPicPr>
          <p:cNvPr id="4" name="Picture 3" descr="A colorful target with an arrow&#10;&#10;AI-generated content may be incorrect.">
            <a:extLst>
              <a:ext uri="{FF2B5EF4-FFF2-40B4-BE49-F238E27FC236}">
                <a16:creationId xmlns:a16="http://schemas.microsoft.com/office/drawing/2014/main" id="{F5AF9060-475C-46F9-F7E5-546C41ADC2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4909594"/>
            <a:ext cx="1948406" cy="19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9E3D-7D47-B805-ABBD-0B757969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" y="1416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DATA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78E27-CEAA-2030-E10C-E530AC7C00E5}"/>
              </a:ext>
            </a:extLst>
          </p:cNvPr>
          <p:cNvSpPr txBox="1"/>
          <p:nvPr/>
        </p:nvSpPr>
        <p:spPr>
          <a:xfrm>
            <a:off x="6514893" y="1265018"/>
            <a:ext cx="4838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1. Average calls per day  approximately 250 indicating that lot of user want suggestion from ASTROSAGE through calling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There are various option by which    customer customers with astrologers or astrologers interact with customers through chatting , calls , public live calling from astrologer etc.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3. Net revenue by the call center is 213987.3 rupees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Average no of agent working per day is 4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Average no. of call volume handled per agent per day is 57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Analysis, dashboard, data, report, summary icon - Download on Iconfinder">
            <a:extLst>
              <a:ext uri="{FF2B5EF4-FFF2-40B4-BE49-F238E27FC236}">
                <a16:creationId xmlns:a16="http://schemas.microsoft.com/office/drawing/2014/main" id="{DB6ACEC5-DF0D-3FF1-A698-80A9A050CF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13" y="1702263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36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3D8A-0E04-2395-7B81-F81B8737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8" y="0"/>
            <a:ext cx="4266235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4D31-817A-E7EA-EE80-8C33C1DA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3" y="1487972"/>
            <a:ext cx="4876801" cy="5162209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900" b="1" dirty="0"/>
              <a:t>Data cleaning:</a:t>
            </a:r>
            <a:r>
              <a:rPr lang="en-US" sz="2900" dirty="0"/>
              <a:t> Utilized functions like remove duplicates to ensure data accuracy</a:t>
            </a:r>
          </a:p>
          <a:p>
            <a:pPr marL="457200" indent="-457200">
              <a:buFont typeface="+mj-lt"/>
              <a:buAutoNum type="arabicPeriod"/>
            </a:pPr>
            <a:endParaRPr lang="en-US" sz="2900" b="1" dirty="0"/>
          </a:p>
          <a:p>
            <a:pPr marL="457200" indent="-457200">
              <a:buFont typeface="+mj-lt"/>
              <a:buAutoNum type="arabicPeriod"/>
            </a:pPr>
            <a:r>
              <a:rPr lang="en-US" sz="2900" b="1" dirty="0"/>
              <a:t>Data enrichment: </a:t>
            </a:r>
            <a:r>
              <a:rPr lang="en-US" sz="2900" dirty="0"/>
              <a:t>Enhanced the dataset with additional variables like date , month , day using  TEXT function to cross reference external data sources.</a:t>
            </a:r>
          </a:p>
          <a:p>
            <a:pPr marL="457200" indent="-457200">
              <a:buFont typeface="+mj-lt"/>
              <a:buAutoNum type="arabicPeriod"/>
            </a:pPr>
            <a:endParaRPr lang="en-US" sz="2900" b="1" dirty="0"/>
          </a:p>
          <a:p>
            <a:pPr marL="457200" indent="-457200">
              <a:buFont typeface="+mj-lt"/>
              <a:buAutoNum type="arabicPeriod"/>
            </a:pPr>
            <a:r>
              <a:rPr lang="en-US" sz="2900" dirty="0"/>
              <a:t>Used search function like  </a:t>
            </a:r>
            <a:r>
              <a:rPr lang="en-US" sz="2900" dirty="0" err="1"/>
              <a:t>vlookup</a:t>
            </a:r>
            <a:r>
              <a:rPr lang="en-US" sz="2900" dirty="0"/>
              <a:t> , </a:t>
            </a:r>
            <a:r>
              <a:rPr lang="en-US" sz="2900" dirty="0" err="1"/>
              <a:t>xlookup</a:t>
            </a:r>
            <a:r>
              <a:rPr lang="en-US" sz="2900" dirty="0"/>
              <a:t> etc.</a:t>
            </a:r>
          </a:p>
          <a:p>
            <a:pPr marL="457200" indent="-457200">
              <a:buFont typeface="+mj-lt"/>
              <a:buAutoNum type="arabicPeriod"/>
            </a:pPr>
            <a:endParaRPr lang="en-US" sz="2900" b="1" dirty="0"/>
          </a:p>
          <a:p>
            <a:pPr marL="457200" indent="-457200">
              <a:buFont typeface="+mj-lt"/>
              <a:buAutoNum type="arabicPeriod"/>
            </a:pPr>
            <a:r>
              <a:rPr lang="en-US" sz="2900" b="1" dirty="0"/>
              <a:t> Descriptive Analysis : </a:t>
            </a:r>
            <a:r>
              <a:rPr lang="en-US" sz="2900" dirty="0"/>
              <a:t>Employed Pivot tables for summarizing key metrics and  identifying the patterns</a:t>
            </a:r>
          </a:p>
          <a:p>
            <a:pPr marL="457200" indent="-457200">
              <a:buFont typeface="+mj-lt"/>
              <a:buAutoNum type="arabicPeriod"/>
            </a:pPr>
            <a:endParaRPr lang="en-US" sz="1800" b="1" dirty="0"/>
          </a:p>
          <a:p>
            <a:pPr marL="457200" indent="-457200">
              <a:buFont typeface="+mj-lt"/>
              <a:buAutoNum type="arabicPeriod"/>
            </a:pPr>
            <a:endParaRPr lang="en-US" sz="1900" dirty="0"/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green bar graph on a black background&#10;&#10;AI-generated content may be incorrect.">
            <a:extLst>
              <a:ext uri="{FF2B5EF4-FFF2-40B4-BE49-F238E27FC236}">
                <a16:creationId xmlns:a16="http://schemas.microsoft.com/office/drawing/2014/main" id="{E53A49AC-6402-B783-9702-8CB735264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27" y="103948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BA11-FB4E-FE17-C81C-46F5F63B5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65" y="1173847"/>
            <a:ext cx="4364813" cy="540152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6. Trend Analysis: </a:t>
            </a:r>
            <a:r>
              <a:rPr lang="en-US" sz="1800" dirty="0"/>
              <a:t>Conducted time series analysis using trend  chart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7. Visualization: </a:t>
            </a:r>
            <a:r>
              <a:rPr lang="en-US" sz="1800" dirty="0"/>
              <a:t>created dynamic charts and dashboards for data Representation ,enabling interactive data Exploration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8. </a:t>
            </a:r>
            <a:r>
              <a:rPr lang="en-US" sz="1800" dirty="0"/>
              <a:t>using slicer we can see the monthly , daily trends of call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volume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group of icons with text&#10;&#10;AI-generated content may be incorrect.">
            <a:extLst>
              <a:ext uri="{FF2B5EF4-FFF2-40B4-BE49-F238E27FC236}">
                <a16:creationId xmlns:a16="http://schemas.microsoft.com/office/drawing/2014/main" id="{99595DFB-DC4A-6230-ABB1-6A08DCC7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478" y="866274"/>
            <a:ext cx="5802775" cy="49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3A9269A-67D0-429D-A1BE-42F9B2AB3A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942159"/>
              </p:ext>
            </p:extLst>
          </p:nvPr>
        </p:nvGraphicFramePr>
        <p:xfrm>
          <a:off x="7608570" y="1178242"/>
          <a:ext cx="3745230" cy="398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45C519-6D2C-43BF-4175-286513DC77F1}"/>
              </a:ext>
            </a:extLst>
          </p:cNvPr>
          <p:cNvSpPr txBox="1"/>
          <p:nvPr/>
        </p:nvSpPr>
        <p:spPr>
          <a:xfrm flipV="1">
            <a:off x="-128350" y="9181087"/>
            <a:ext cx="392310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5A62AD97-BC4D-9851-1C72-34AC65F7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4" y="1520586"/>
            <a:ext cx="571690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Failure rate is high (37%)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Understanding why they failed—technical issues, customer dissatisfaction, or incomplete responses—could reveal valuable improvement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 chats (34%)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Investigating this further could help refine customer engagement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Completed chats (29%)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What contributes to successful completions? Identifying best practices could help replicate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Pending and Started chats (0%)</a:t>
            </a:r>
            <a:r>
              <a:rPr lang="en-US" altLang="en-US" dirty="0">
                <a:latin typeface="Arial" panose="020B0604020202020204" pitchFamily="34" charset="0"/>
              </a:rPr>
              <a:t>: Check what is the root cause of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3DBDB-3FE7-D3A4-715E-E15D6D9CFA63}"/>
              </a:ext>
            </a:extLst>
          </p:cNvPr>
          <p:cNvSpPr txBox="1"/>
          <p:nvPr/>
        </p:nvSpPr>
        <p:spPr>
          <a:xfrm>
            <a:off x="374073" y="91440"/>
            <a:ext cx="302583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  <a:t>ANALYASIS</a:t>
            </a:r>
          </a:p>
        </p:txBody>
      </p:sp>
    </p:spTree>
    <p:extLst>
      <p:ext uri="{BB962C8B-B14F-4D97-AF65-F5344CB8AC3E}">
        <p14:creationId xmlns:p14="http://schemas.microsoft.com/office/powerpoint/2010/main" val="320768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1451</Words>
  <Application>Microsoft Office PowerPoint</Application>
  <PresentationFormat>Widescreen</PresentationFormat>
  <Paragraphs>177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Algerian</vt:lpstr>
      <vt:lpstr>Aptos</vt:lpstr>
      <vt:lpstr>Aptos Display</vt:lpstr>
      <vt:lpstr>Arial</vt:lpstr>
      <vt:lpstr>Roboto</vt:lpstr>
      <vt:lpstr>Wingdings</vt:lpstr>
      <vt:lpstr>Office Theme</vt:lpstr>
      <vt:lpstr>ASTROSAGE ANALYSIS</vt:lpstr>
      <vt:lpstr>INTRODUCTION </vt:lpstr>
      <vt:lpstr>PowerPoint Presentation</vt:lpstr>
      <vt:lpstr>PowerPoint Presentation</vt:lpstr>
      <vt:lpstr>AIMS OF ANALYSIS</vt:lpstr>
      <vt:lpstr>DATA OVERVIEW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RECOMMENDATION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suryakant singh</dc:creator>
  <cp:lastModifiedBy>Jyoti S</cp:lastModifiedBy>
  <cp:revision>90</cp:revision>
  <dcterms:created xsi:type="dcterms:W3CDTF">2025-04-15T03:35:54Z</dcterms:created>
  <dcterms:modified xsi:type="dcterms:W3CDTF">2025-07-26T15:51:52Z</dcterms:modified>
</cp:coreProperties>
</file>